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98" r:id="rId2"/>
    <p:sldId id="2540" r:id="rId3"/>
    <p:sldId id="2565" r:id="rId4"/>
    <p:sldId id="2630" r:id="rId5"/>
    <p:sldId id="2631" r:id="rId6"/>
    <p:sldId id="2567" r:id="rId7"/>
    <p:sldId id="2560" r:id="rId8"/>
    <p:sldId id="2555" r:id="rId9"/>
    <p:sldId id="2571" r:id="rId10"/>
    <p:sldId id="2599" r:id="rId11"/>
    <p:sldId id="2600" r:id="rId12"/>
    <p:sldId id="2575" r:id="rId13"/>
    <p:sldId id="2601" r:id="rId14"/>
    <p:sldId id="2604" r:id="rId15"/>
    <p:sldId id="2605" r:id="rId16"/>
    <p:sldId id="2606" r:id="rId17"/>
    <p:sldId id="2607" r:id="rId18"/>
    <p:sldId id="2602" r:id="rId19"/>
    <p:sldId id="2608" r:id="rId20"/>
    <p:sldId id="2609" r:id="rId21"/>
    <p:sldId id="2613" r:id="rId22"/>
    <p:sldId id="2603" r:id="rId23"/>
    <p:sldId id="2610" r:id="rId24"/>
    <p:sldId id="2611" r:id="rId25"/>
    <p:sldId id="2612" r:id="rId26"/>
    <p:sldId id="2614" r:id="rId27"/>
    <p:sldId id="2615" r:id="rId28"/>
    <p:sldId id="2616" r:id="rId29"/>
    <p:sldId id="2617" r:id="rId30"/>
    <p:sldId id="2618" r:id="rId31"/>
    <p:sldId id="2619" r:id="rId32"/>
    <p:sldId id="2620" r:id="rId33"/>
    <p:sldId id="2621" r:id="rId34"/>
    <p:sldId id="2622" r:id="rId35"/>
    <p:sldId id="2623" r:id="rId36"/>
    <p:sldId id="2624" r:id="rId37"/>
    <p:sldId id="2625" r:id="rId38"/>
    <p:sldId id="2626" r:id="rId39"/>
    <p:sldId id="2629" r:id="rId40"/>
    <p:sldId id="263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36BA2-6902-43B9-AFD2-5C8FB23979F3}">
          <p14:sldIdLst>
            <p14:sldId id="2598"/>
            <p14:sldId id="2540"/>
            <p14:sldId id="2565"/>
            <p14:sldId id="2630"/>
            <p14:sldId id="2631"/>
            <p14:sldId id="2567"/>
            <p14:sldId id="2560"/>
            <p14:sldId id="2555"/>
            <p14:sldId id="2571"/>
            <p14:sldId id="2599"/>
            <p14:sldId id="2600"/>
            <p14:sldId id="2575"/>
            <p14:sldId id="2601"/>
            <p14:sldId id="2604"/>
            <p14:sldId id="2605"/>
            <p14:sldId id="2606"/>
            <p14:sldId id="2607"/>
            <p14:sldId id="2602"/>
            <p14:sldId id="2608"/>
            <p14:sldId id="2609"/>
            <p14:sldId id="2613"/>
            <p14:sldId id="2603"/>
            <p14:sldId id="2610"/>
            <p14:sldId id="2611"/>
            <p14:sldId id="2612"/>
            <p14:sldId id="2614"/>
            <p14:sldId id="2615"/>
            <p14:sldId id="2616"/>
            <p14:sldId id="2617"/>
            <p14:sldId id="2618"/>
            <p14:sldId id="2619"/>
            <p14:sldId id="2620"/>
            <p14:sldId id="2621"/>
            <p14:sldId id="2622"/>
            <p14:sldId id="2623"/>
            <p14:sldId id="2624"/>
            <p14:sldId id="2625"/>
            <p14:sldId id="2626"/>
            <p14:sldId id="2629"/>
            <p14:sldId id="263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3E9"/>
    <a:srgbClr val="0F3955"/>
    <a:srgbClr val="1F1F26"/>
    <a:srgbClr val="5DAAB0"/>
    <a:srgbClr val="3B7579"/>
    <a:srgbClr val="AAD3D6"/>
    <a:srgbClr val="418287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28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72" y="23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EB86600-E8A7-4080-9DBA-075D488EDF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500"/>
                    </a14:imgEffect>
                    <a14:imgEffect>
                      <a14:saturation sat="48000"/>
                    </a14:imgEffect>
                    <a14:imgEffect>
                      <a14:brightnessContrast bright="-13000" contrast="-12000"/>
                    </a14:imgEffect>
                  </a14:imgLayer>
                </a14:imgProps>
              </a:ext>
            </a:extLst>
          </a:blip>
          <a:srcRect t="3949" b="8805"/>
          <a:stretch/>
        </p:blipFill>
        <p:spPr>
          <a:xfrm>
            <a:off x="0" y="1"/>
            <a:ext cx="12228340" cy="6858000"/>
          </a:xfrm>
          <a:ln w="57150">
            <a:solidFill>
              <a:srgbClr val="DFE3E9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718D48-28BD-48C1-9989-B03DFB4D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4761"/>
            <a:ext cx="6826342" cy="16806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Cloud Computing Foundations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F916B-3FF5-441D-AD43-158EA4A6D1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4542" y="5024760"/>
            <a:ext cx="4527458" cy="16806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Minor Project (Sem IV)</a:t>
            </a:r>
          </a:p>
          <a:p>
            <a:r>
              <a:rPr lang="en-US" dirty="0"/>
              <a:t>Girija Rathore</a:t>
            </a:r>
          </a:p>
          <a:p>
            <a:r>
              <a:rPr lang="en-US" dirty="0"/>
              <a:t>2015016</a:t>
            </a:r>
          </a:p>
          <a:p>
            <a:r>
              <a:rPr lang="en-US" dirty="0"/>
              <a:t>B.Tech. CSE CC</a:t>
            </a:r>
          </a:p>
          <a:p>
            <a:r>
              <a:rPr lang="en-US" dirty="0"/>
              <a:t>Batch: 2019-23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531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02: Start with a Solid Platform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how to navigate the GCP environment with the GCP Console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 the purpose and process of creating GCP projects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 how billing works in GCP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 how to install and set up the Cloud SDK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605285" y="1556718"/>
            <a:ext cx="492309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A Tour of </a:t>
            </a:r>
            <a:r>
              <a:rPr lang="en-US" sz="2400" dirty="0" err="1">
                <a:solidFill>
                  <a:srgbClr val="0F3955"/>
                </a:solidFill>
              </a:rPr>
              <a:t>Qwiklabs</a:t>
            </a:r>
            <a:r>
              <a:rPr lang="en-US" sz="2400" dirty="0">
                <a:solidFill>
                  <a:srgbClr val="0F3955"/>
                </a:solidFill>
              </a:rPr>
              <a:t> and Google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Getting Started with Cloud Shell &amp; </a:t>
            </a:r>
            <a:r>
              <a:rPr lang="en-US" sz="2400" dirty="0" err="1">
                <a:solidFill>
                  <a:srgbClr val="0F3955"/>
                </a:solidFill>
              </a:rPr>
              <a:t>gcloud</a:t>
            </a:r>
            <a:endParaRPr lang="en-US" sz="1800" dirty="0">
              <a:solidFill>
                <a:srgbClr val="0F3955"/>
              </a:solidFill>
            </a:endParaRP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03: Use Google Cloud to Build Your Apps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Discover the different compute options in GCP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Explore the role of compute options in the cloud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Describe building and managing virtual machines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Explain building elastic applications using autoscaling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Explore PaaS options by leveraging App Engine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605285" y="1556718"/>
            <a:ext cx="492309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Creating a Virtual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App Engine: Qwik Start-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Functions : Qwik Start-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Kubernetes Engine: Qwik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Set Up Network &amp; HTTP Load Balancers</a:t>
            </a:r>
            <a:endParaRPr lang="en-US" sz="1800" dirty="0">
              <a:solidFill>
                <a:srgbClr val="0F3955"/>
              </a:solidFill>
            </a:endParaRP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C807B2F-7078-4B86-A3D7-CC5586FEA7E7}"/>
              </a:ext>
            </a:extLst>
          </p:cNvPr>
          <p:cNvSpPr/>
          <p:nvPr/>
        </p:nvSpPr>
        <p:spPr>
          <a:xfrm>
            <a:off x="5950680" y="1916484"/>
            <a:ext cx="3334328" cy="248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E739B5-74CC-44F9-BD01-5B7D042815A8}"/>
              </a:ext>
            </a:extLst>
          </p:cNvPr>
          <p:cNvSpPr/>
          <p:nvPr/>
        </p:nvSpPr>
        <p:spPr>
          <a:xfrm>
            <a:off x="2854036" y="4424188"/>
            <a:ext cx="3334328" cy="245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Badges Earned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Awarded after completion of Modules 01, 02 and 03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Google Cloud Computing Foundations: Cloud Computing Fundamentals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3220826"/>
            <a:ext cx="2517605" cy="382749"/>
          </a:xfrm>
        </p:spPr>
        <p:txBody>
          <a:bodyPr/>
          <a:lstStyle/>
          <a:p>
            <a:r>
              <a:rPr lang="en-US" dirty="0"/>
              <a:t>ADD NAME</a:t>
            </a:r>
          </a:p>
        </p:txBody>
      </p: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DE5F6ADC-191D-4FAB-97C1-077892AE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309" y="641750"/>
            <a:ext cx="914400" cy="9144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9FBA2A2-6FBA-491B-AD98-AA1566D8E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9415" b="7502"/>
          <a:stretch/>
        </p:blipFill>
        <p:spPr>
          <a:xfrm>
            <a:off x="3046424" y="1960946"/>
            <a:ext cx="3031103" cy="2441575"/>
          </a:xfrm>
          <a:ln>
            <a:solidFill>
              <a:schemeClr val="tx2"/>
            </a:solidFill>
          </a:ln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608E716-0A4E-4F76-9435-3C2DAA5C1C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-544" r="-805"/>
          <a:stretch/>
        </p:blipFill>
        <p:spPr>
          <a:xfrm>
            <a:off x="5581927" y="4450177"/>
            <a:ext cx="3563649" cy="2441575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0805219-B274-4A9D-A587-47731F30DA01}"/>
              </a:ext>
            </a:extLst>
          </p:cNvPr>
          <p:cNvSpPr txBox="1">
            <a:spLocks/>
          </p:cNvSpPr>
          <p:nvPr/>
        </p:nvSpPr>
        <p:spPr>
          <a:xfrm>
            <a:off x="9401623" y="5631857"/>
            <a:ext cx="2517605" cy="38274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&amp; Manage Cloud Resources Skill Badge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64EE18FA-2EB8-4717-B610-310292511F02}"/>
              </a:ext>
            </a:extLst>
          </p:cNvPr>
          <p:cNvSpPr txBox="1">
            <a:spLocks/>
          </p:cNvSpPr>
          <p:nvPr/>
        </p:nvSpPr>
        <p:spPr>
          <a:xfrm>
            <a:off x="9401623" y="5996012"/>
            <a:ext cx="2517605" cy="48414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Awarded after completion of Getting Started: Create &amp; Manage Cloud Resources Challenge Lab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7EC456-32A6-49A5-96F9-71AA450CD2A0}"/>
              </a:ext>
            </a:extLst>
          </p:cNvPr>
          <p:cNvSpPr/>
          <p:nvPr/>
        </p:nvSpPr>
        <p:spPr>
          <a:xfrm>
            <a:off x="101600" y="129309"/>
            <a:ext cx="11951855" cy="65947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GCCF : Infrastructure in </a:t>
            </a:r>
            <a:br>
              <a:rPr lang="en-US" sz="5400" u="sng" dirty="0"/>
            </a:br>
            <a:r>
              <a:rPr lang="en-US" sz="5400" u="sng" dirty="0"/>
              <a:t>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2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708476" y="2840619"/>
            <a:ext cx="5578998" cy="2204880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04: Where Do I Store This Stuff?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05: There’s an API for That!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06: You Can’t Secure  the Cloud, Right?</a:t>
            </a:r>
          </a:p>
        </p:txBody>
      </p:sp>
    </p:spTree>
    <p:extLst>
      <p:ext uri="{BB962C8B-B14F-4D97-AF65-F5344CB8AC3E}">
        <p14:creationId xmlns:p14="http://schemas.microsoft.com/office/powerpoint/2010/main" val="349468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04: Where Do I Store This Stuff?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and contrast the different Cloud Storage options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Distinguish between structured and unstructured storage options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the role of the different Cloud Storage options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use case for Relational versus NoSQL storage options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605285" y="1556718"/>
            <a:ext cx="492309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Storage: Qwik Start – CLI/SDK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SQL for MySQL: Qwik Start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6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05: There’s an API for That!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the purpose of APIs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 the format of a REST API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and contrast Cloud Endpoints and Apigee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use case for a managed messaging service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how Cloud Pub/Sub is used as a managed messaging service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253019" y="1556718"/>
            <a:ext cx="5837382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Endpoints: Qwik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Google Cloud Pub/ Sub: Qwik Start - Python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06: You Can’t Secure the Cloud, Right?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 the shared security model of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Google's security responsibility versus a customer's responsibility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different encryption options with GCP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User Authentication: Identity – Aware Proxy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IAM: Qwik Start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C807B2F-7078-4B86-A3D7-CC5586FEA7E7}"/>
              </a:ext>
            </a:extLst>
          </p:cNvPr>
          <p:cNvSpPr/>
          <p:nvPr/>
        </p:nvSpPr>
        <p:spPr>
          <a:xfrm>
            <a:off x="5950680" y="1916484"/>
            <a:ext cx="3334328" cy="248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E739B5-74CC-44F9-BD01-5B7D042815A8}"/>
              </a:ext>
            </a:extLst>
          </p:cNvPr>
          <p:cNvSpPr/>
          <p:nvPr/>
        </p:nvSpPr>
        <p:spPr>
          <a:xfrm>
            <a:off x="2854036" y="4424188"/>
            <a:ext cx="3334328" cy="245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Badges Earned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Awarded after completion of Modules 04, 05 and 06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Google Cloud Computing Foundations: Infrastructure in Google Cloud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3220826"/>
            <a:ext cx="2517605" cy="382749"/>
          </a:xfrm>
        </p:spPr>
        <p:txBody>
          <a:bodyPr/>
          <a:lstStyle/>
          <a:p>
            <a:r>
              <a:rPr lang="en-US" dirty="0"/>
              <a:t>ADD NAME</a:t>
            </a:r>
          </a:p>
        </p:txBody>
      </p: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DE5F6ADC-191D-4FAB-97C1-077892AE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309" y="641750"/>
            <a:ext cx="914400" cy="9144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9FBA2A2-6FBA-491B-AD98-AA1566D8E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725" b="9725"/>
          <a:stretch/>
        </p:blipFill>
        <p:spPr>
          <a:xfrm>
            <a:off x="3046424" y="1960946"/>
            <a:ext cx="3031103" cy="2441575"/>
          </a:xfrm>
          <a:ln>
            <a:solidFill>
              <a:schemeClr val="tx2"/>
            </a:solidFill>
          </a:ln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608E716-0A4E-4F76-9435-3C2DAA5C1C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96" r="1396"/>
          <a:stretch/>
        </p:blipFill>
        <p:spPr>
          <a:xfrm>
            <a:off x="5581927" y="4450177"/>
            <a:ext cx="3563649" cy="2441575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0805219-B274-4A9D-A587-47731F30DA01}"/>
              </a:ext>
            </a:extLst>
          </p:cNvPr>
          <p:cNvSpPr txBox="1">
            <a:spLocks/>
          </p:cNvSpPr>
          <p:nvPr/>
        </p:nvSpPr>
        <p:spPr>
          <a:xfrm>
            <a:off x="9401622" y="5477011"/>
            <a:ext cx="2517605" cy="38274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 Foundational Infrastructure Tasks in Google Cloud Skill Badge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64EE18FA-2EB8-4717-B610-310292511F02}"/>
              </a:ext>
            </a:extLst>
          </p:cNvPr>
          <p:cNvSpPr txBox="1">
            <a:spLocks/>
          </p:cNvSpPr>
          <p:nvPr/>
        </p:nvSpPr>
        <p:spPr>
          <a:xfrm>
            <a:off x="9401621" y="5859760"/>
            <a:ext cx="2517605" cy="48414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Awarded after completion of Perform Foundational Infrastructure Tasks in Google Cloud Challenge Lab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7EC456-32A6-49A5-96F9-71AA450CD2A0}"/>
              </a:ext>
            </a:extLst>
          </p:cNvPr>
          <p:cNvSpPr/>
          <p:nvPr/>
        </p:nvSpPr>
        <p:spPr>
          <a:xfrm>
            <a:off x="101600" y="129309"/>
            <a:ext cx="11951855" cy="65947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69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GCCF : Networking &amp; Security in </a:t>
            </a:r>
            <a:br>
              <a:rPr lang="en-US" sz="5400" u="sng" dirty="0"/>
            </a:br>
            <a:r>
              <a:rPr lang="en-US" sz="5400" u="sng" dirty="0"/>
              <a:t>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3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708476" y="2840619"/>
            <a:ext cx="5578998" cy="2204880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07: It Helps to Network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08: Let Google Keep an Eye on Things</a:t>
            </a:r>
          </a:p>
        </p:txBody>
      </p:sp>
    </p:spTree>
    <p:extLst>
      <p:ext uri="{BB962C8B-B14F-4D97-AF65-F5344CB8AC3E}">
        <p14:creationId xmlns:p14="http://schemas.microsoft.com/office/powerpoint/2010/main" val="186947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07: It Helps to Network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basic networking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how to build virtual private clouds (VPCs)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 the use of public and private IP addresses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 the Google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role of firewall rules and routes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Multiple VPC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VPC Networks- Controlling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HTTP Load Balancer with Cloud Armor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Create an internal Load Balancer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9" y="3263878"/>
            <a:ext cx="3416610" cy="1354421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6579" y="891319"/>
            <a:ext cx="3842793" cy="12114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Digital Transformation &amp; Cloud Computing: Do They Blend Together?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CD7FD-1EB4-4763-BD0D-335332F95C73}"/>
              </a:ext>
            </a:extLst>
          </p:cNvPr>
          <p:cNvSpPr/>
          <p:nvPr/>
        </p:nvSpPr>
        <p:spPr>
          <a:xfrm>
            <a:off x="8495515" y="223693"/>
            <a:ext cx="3557588" cy="6410614"/>
          </a:xfrm>
          <a:prstGeom prst="rect">
            <a:avLst/>
          </a:prstGeom>
          <a:solidFill>
            <a:srgbClr val="0F3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65FABF-9CA5-468A-B4FB-176E3AE8E8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clrChange>
              <a:clrFrom>
                <a:srgbClr val="C9E3EF"/>
              </a:clrFrom>
              <a:clrTo>
                <a:srgbClr val="C9E3E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11585" r="11585"/>
          <a:stretch>
            <a:fillRect/>
          </a:stretch>
        </p:blipFill>
        <p:spPr>
          <a:xfrm>
            <a:off x="7512050" y="815975"/>
            <a:ext cx="3557588" cy="5232400"/>
          </a:xfrm>
          <a:ln w="12700">
            <a:solidFill>
              <a:schemeClr val="tx1"/>
            </a:solidFill>
          </a:ln>
        </p:spPr>
      </p:pic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D6B20258-0D48-46FF-A95E-E780AD49B2FD}"/>
              </a:ext>
            </a:extLst>
          </p:cNvPr>
          <p:cNvSpPr txBox="1">
            <a:spLocks/>
          </p:cNvSpPr>
          <p:nvPr/>
        </p:nvSpPr>
        <p:spPr>
          <a:xfrm>
            <a:off x="3576579" y="2478345"/>
            <a:ext cx="3842793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Cloud as an Engine of Development in Technology</a:t>
            </a:r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5B7E6073-5534-4DDC-A209-2AE91AF2D02E}"/>
              </a:ext>
            </a:extLst>
          </p:cNvPr>
          <p:cNvSpPr txBox="1">
            <a:spLocks/>
          </p:cNvSpPr>
          <p:nvPr/>
        </p:nvSpPr>
        <p:spPr>
          <a:xfrm>
            <a:off x="3576578" y="3609595"/>
            <a:ext cx="3842793" cy="135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Cloud Service Providers and Google Cloud Platform (GCP)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08: Let Google Keep an Eye on Things 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Introduce Infrastructure as Code (</a:t>
            </a:r>
            <a:r>
              <a:rPr lang="en-IN" sz="2000" dirty="0" err="1"/>
              <a:t>laC</a:t>
            </a:r>
            <a:r>
              <a:rPr lang="en-IN" sz="20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Discuss Cloud Deployment Manager as an </a:t>
            </a:r>
            <a:r>
              <a:rPr lang="en-IN" sz="2000" dirty="0" err="1"/>
              <a:t>laC</a:t>
            </a:r>
            <a:r>
              <a:rPr lang="en-IN" sz="2000" dirty="0"/>
              <a:t> option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Explain the role of monitoring, logging, tracing, debugging, and error reporting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Describe using </a:t>
            </a:r>
            <a:r>
              <a:rPr lang="en-IN" sz="2000" dirty="0" err="1"/>
              <a:t>Stackdriver</a:t>
            </a:r>
            <a:r>
              <a:rPr lang="en-IN" sz="2000" dirty="0"/>
              <a:t> for monitoring, logging, tracing, debugging, and error reporting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Monitoring: Qwik Start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9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C807B2F-7078-4B86-A3D7-CC5586FEA7E7}"/>
              </a:ext>
            </a:extLst>
          </p:cNvPr>
          <p:cNvSpPr/>
          <p:nvPr/>
        </p:nvSpPr>
        <p:spPr>
          <a:xfrm>
            <a:off x="5950680" y="1916484"/>
            <a:ext cx="3334328" cy="248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E739B5-74CC-44F9-BD01-5B7D042815A8}"/>
              </a:ext>
            </a:extLst>
          </p:cNvPr>
          <p:cNvSpPr/>
          <p:nvPr/>
        </p:nvSpPr>
        <p:spPr>
          <a:xfrm>
            <a:off x="2854036" y="4424188"/>
            <a:ext cx="3334328" cy="245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Badges Earned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Awarded after completion of Modules 07 and 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2835797"/>
            <a:ext cx="2517605" cy="795487"/>
          </a:xfrm>
        </p:spPr>
        <p:txBody>
          <a:bodyPr/>
          <a:lstStyle/>
          <a:p>
            <a:r>
              <a:rPr lang="en-US" dirty="0"/>
              <a:t>Google Cloud Computing Foundations: Networking &amp; Security in Google Cloud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3220826"/>
            <a:ext cx="2517605" cy="382749"/>
          </a:xfrm>
        </p:spPr>
        <p:txBody>
          <a:bodyPr/>
          <a:lstStyle/>
          <a:p>
            <a:r>
              <a:rPr lang="en-US" dirty="0"/>
              <a:t>ADD NAME</a:t>
            </a:r>
          </a:p>
        </p:txBody>
      </p: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DE5F6ADC-191D-4FAB-97C1-077892AE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309" y="641750"/>
            <a:ext cx="914400" cy="9144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9FBA2A2-6FBA-491B-AD98-AA1566D8E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725" b="9725"/>
          <a:stretch/>
        </p:blipFill>
        <p:spPr>
          <a:xfrm>
            <a:off x="3046424" y="1960946"/>
            <a:ext cx="3031103" cy="2441575"/>
          </a:xfrm>
          <a:ln>
            <a:solidFill>
              <a:schemeClr val="tx2"/>
            </a:solidFill>
          </a:ln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608E716-0A4E-4F76-9435-3C2DAA5C1C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96" r="1396"/>
          <a:stretch/>
        </p:blipFill>
        <p:spPr>
          <a:xfrm>
            <a:off x="5581927" y="4450177"/>
            <a:ext cx="3563649" cy="2441575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0805219-B274-4A9D-A587-47731F30DA01}"/>
              </a:ext>
            </a:extLst>
          </p:cNvPr>
          <p:cNvSpPr txBox="1">
            <a:spLocks/>
          </p:cNvSpPr>
          <p:nvPr/>
        </p:nvSpPr>
        <p:spPr>
          <a:xfrm>
            <a:off x="9401622" y="5092861"/>
            <a:ext cx="2517605" cy="76689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and Secure Networks in Google Cloud Skill Badge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64EE18FA-2EB8-4717-B610-310292511F02}"/>
              </a:ext>
            </a:extLst>
          </p:cNvPr>
          <p:cNvSpPr txBox="1">
            <a:spLocks/>
          </p:cNvSpPr>
          <p:nvPr/>
        </p:nvSpPr>
        <p:spPr>
          <a:xfrm>
            <a:off x="9401621" y="5859760"/>
            <a:ext cx="2517605" cy="78274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Awarded after completion of Build &amp; Secure Networks in Google Cloud Challenge Lab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7EC456-32A6-49A5-96F9-71AA450CD2A0}"/>
              </a:ext>
            </a:extLst>
          </p:cNvPr>
          <p:cNvSpPr/>
          <p:nvPr/>
        </p:nvSpPr>
        <p:spPr>
          <a:xfrm>
            <a:off x="101600" y="129309"/>
            <a:ext cx="11951855" cy="65947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86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GCCF : Data, ML and AI in </a:t>
            </a:r>
            <a:br>
              <a:rPr lang="en-US" sz="5400" u="sng" dirty="0"/>
            </a:br>
            <a:r>
              <a:rPr lang="en-US" sz="5400" u="sng" dirty="0"/>
              <a:t>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4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09: You Have the Data, </a:t>
            </a:r>
          </a:p>
          <a:p>
            <a:pPr marL="2511425" indent="-622300">
              <a:lnSpc>
                <a:spcPct val="200000"/>
              </a:lnSpc>
            </a:pPr>
            <a:r>
              <a:rPr lang="en-US" sz="2400" dirty="0"/>
              <a:t>but What Are You Doing With It?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10: Let Machines Do the Work</a:t>
            </a:r>
          </a:p>
        </p:txBody>
      </p:sp>
    </p:spTree>
    <p:extLst>
      <p:ext uri="{BB962C8B-B14F-4D97-AF65-F5344CB8AC3E}">
        <p14:creationId xmlns:p14="http://schemas.microsoft.com/office/powerpoint/2010/main" val="67081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09: You Have the Data, but What Are You Doing With It?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big data managed services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Describe using Cloud </a:t>
            </a:r>
            <a:r>
              <a:rPr lang="en-US" sz="2000" dirty="0" err="1"/>
              <a:t>Dataproc</a:t>
            </a:r>
            <a:r>
              <a:rPr lang="en-US" sz="2000" dirty="0"/>
              <a:t> to run Spark, Hive, Pig, and MapReduce as a managed service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Explain building ETL pipelines as a managed service using Cloud Dataflow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955"/>
                </a:solidFill>
              </a:rPr>
              <a:t>Dataproc</a:t>
            </a:r>
            <a:r>
              <a:rPr lang="en-US" sz="2400" dirty="0">
                <a:solidFill>
                  <a:srgbClr val="0F3955"/>
                </a:solidFill>
              </a:rPr>
              <a:t>: Qwik Start –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955"/>
                </a:solidFill>
              </a:rPr>
              <a:t>Dataproc</a:t>
            </a:r>
            <a:r>
              <a:rPr lang="en-US" sz="2400" dirty="0">
                <a:solidFill>
                  <a:srgbClr val="0F3955"/>
                </a:solidFill>
              </a:rPr>
              <a:t>: Qwik Start –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Dataflow: Qwik Start –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Dataflow: Qwik Start –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955"/>
                </a:solidFill>
              </a:rPr>
              <a:t>Dataprep</a:t>
            </a:r>
            <a:r>
              <a:rPr lang="en-US" sz="2400" dirty="0">
                <a:solidFill>
                  <a:srgbClr val="0F3955"/>
                </a:solidFill>
              </a:rPr>
              <a:t>: Qwik Start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10: Let Machines Do the Work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machine learning in the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building bespoke machine learning models using Al Platform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Leverage Cloud </a:t>
            </a:r>
            <a:r>
              <a:rPr lang="en-US" sz="2000" dirty="0" err="1"/>
              <a:t>AutoML</a:t>
            </a:r>
            <a:r>
              <a:rPr lang="en-US" sz="2000" dirty="0"/>
              <a:t> to create custom machine learning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a range of pre-trained machine learning models using Google's machine learning APIs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Hands-on Lab Sessions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AI Platform: Qwik Strat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Cloud Natural Language API: Qwik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Google Cloud Speech API: Qwik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Video Intelligence: Qwik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Reinforcement Learning: Qwik Start</a:t>
            </a: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C807B2F-7078-4B86-A3D7-CC5586FEA7E7}"/>
              </a:ext>
            </a:extLst>
          </p:cNvPr>
          <p:cNvSpPr/>
          <p:nvPr/>
        </p:nvSpPr>
        <p:spPr>
          <a:xfrm>
            <a:off x="5950680" y="1916484"/>
            <a:ext cx="3334328" cy="248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E739B5-74CC-44F9-BD01-5B7D042815A8}"/>
              </a:ext>
            </a:extLst>
          </p:cNvPr>
          <p:cNvSpPr/>
          <p:nvPr/>
        </p:nvSpPr>
        <p:spPr>
          <a:xfrm>
            <a:off x="2854036" y="4424188"/>
            <a:ext cx="3334328" cy="245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Badges Earned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Awarded after completion of Modules 09 and 10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Google Cloud Computing Foundations: Data, ML and AI in Google Cloud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9042" y="3220826"/>
            <a:ext cx="2517605" cy="382749"/>
          </a:xfrm>
        </p:spPr>
        <p:txBody>
          <a:bodyPr/>
          <a:lstStyle/>
          <a:p>
            <a:r>
              <a:rPr lang="en-US" dirty="0"/>
              <a:t>ADD NAME</a:t>
            </a:r>
          </a:p>
        </p:txBody>
      </p:sp>
      <p:pic>
        <p:nvPicPr>
          <p:cNvPr id="7" name="Graphic 6" descr="Ribbon">
            <a:extLst>
              <a:ext uri="{FF2B5EF4-FFF2-40B4-BE49-F238E27FC236}">
                <a16:creationId xmlns:a16="http://schemas.microsoft.com/office/drawing/2014/main" id="{DE5F6ADC-191D-4FAB-97C1-077892AE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309" y="641750"/>
            <a:ext cx="914400" cy="9144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79FBA2A2-6FBA-491B-AD98-AA1566D8E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725" b="9725"/>
          <a:stretch/>
        </p:blipFill>
        <p:spPr>
          <a:xfrm>
            <a:off x="3046424" y="1960946"/>
            <a:ext cx="3031103" cy="2441575"/>
          </a:xfrm>
          <a:ln>
            <a:solidFill>
              <a:schemeClr val="tx2"/>
            </a:solidFill>
          </a:ln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608E716-0A4E-4F76-9435-3C2DAA5C1C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96" r="1396"/>
          <a:stretch/>
        </p:blipFill>
        <p:spPr>
          <a:xfrm>
            <a:off x="5581927" y="4450177"/>
            <a:ext cx="3563649" cy="2441575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90805219-B274-4A9D-A587-47731F30DA01}"/>
              </a:ext>
            </a:extLst>
          </p:cNvPr>
          <p:cNvSpPr txBox="1">
            <a:spLocks/>
          </p:cNvSpPr>
          <p:nvPr/>
        </p:nvSpPr>
        <p:spPr>
          <a:xfrm>
            <a:off x="9401622" y="5081287"/>
            <a:ext cx="2517605" cy="77847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 Foundational Data, ML and AI Tasks in Google Cloud Skill Badge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64EE18FA-2EB8-4717-B610-310292511F02}"/>
              </a:ext>
            </a:extLst>
          </p:cNvPr>
          <p:cNvSpPr txBox="1">
            <a:spLocks/>
          </p:cNvSpPr>
          <p:nvPr/>
        </p:nvSpPr>
        <p:spPr>
          <a:xfrm>
            <a:off x="9401621" y="5859760"/>
            <a:ext cx="2517605" cy="7784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Awarded after completion of Perform Foundational Data, ML and AI Tasks in Google Cloud Challenge Lab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7EC456-32A6-49A5-96F9-71AA450CD2A0}"/>
              </a:ext>
            </a:extLst>
          </p:cNvPr>
          <p:cNvSpPr/>
          <p:nvPr/>
        </p:nvSpPr>
        <p:spPr>
          <a:xfrm>
            <a:off x="101600" y="129309"/>
            <a:ext cx="11951855" cy="65947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78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371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8058C7-4D85-4C20-833F-61C832F4E260}"/>
              </a:ext>
            </a:extLst>
          </p:cNvPr>
          <p:cNvSpPr/>
          <p:nvPr/>
        </p:nvSpPr>
        <p:spPr>
          <a:xfrm>
            <a:off x="3900668" y="0"/>
            <a:ext cx="4282633" cy="685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55" y="316447"/>
            <a:ext cx="3686159" cy="1466055"/>
          </a:xfrm>
        </p:spPr>
        <p:txBody>
          <a:bodyPr>
            <a:normAutofit/>
          </a:bodyPr>
          <a:lstStyle/>
          <a:p>
            <a:r>
              <a:rPr lang="en-US" sz="4400" dirty="0"/>
              <a:t>Curriculum Quests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442258"/>
            <a:ext cx="3708400" cy="39469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Google Cloud Essentials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Baseline: Infrastructure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Networking in Google Cloud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Baseline: Data, ML and AI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Kubernetes in Google Cloud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339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/>
          </a:bodyPr>
          <a:lstStyle/>
          <a:p>
            <a:pPr marL="2511425" indent="-2511425" algn="r"/>
            <a:r>
              <a:rPr lang="en-US" sz="5400" u="sng" dirty="0"/>
              <a:t>Quest : Google Cloud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1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Introductory Quest</a:t>
            </a:r>
          </a:p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5 Hands-on Lab Sessions</a:t>
            </a:r>
          </a:p>
        </p:txBody>
      </p:sp>
    </p:spTree>
    <p:extLst>
      <p:ext uri="{BB962C8B-B14F-4D97-AF65-F5344CB8AC3E}">
        <p14:creationId xmlns:p14="http://schemas.microsoft.com/office/powerpoint/2010/main" val="845925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/>
          </a:bodyPr>
          <a:lstStyle/>
          <a:p>
            <a:r>
              <a:rPr lang="en-US" dirty="0"/>
              <a:t>Quest: Google Cloud Essentials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Quest 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Tour of </a:t>
            </a:r>
            <a:r>
              <a:rPr lang="en-US" sz="2000" dirty="0" err="1"/>
              <a:t>Qwiklabs</a:t>
            </a:r>
            <a:r>
              <a:rPr lang="en-US" sz="2000" dirty="0"/>
              <a:t> and Google Cloud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a Virtual Machine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Getting Started with Cloud Shell and </a:t>
            </a:r>
            <a:r>
              <a:rPr lang="en-US" sz="2000" dirty="0" err="1"/>
              <a:t>gcloud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Kubernetes Engine: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Up Network and HTTP Load Balancers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Badges Earned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Google Cloud Essentials Quest Badge is awarded after completion of all five labs.</a:t>
            </a:r>
            <a:endParaRPr lang="en-US" sz="1800" dirty="0">
              <a:solidFill>
                <a:srgbClr val="0F3955"/>
              </a:solidFill>
            </a:endParaRP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C4F20-56A2-4F8C-A34D-7CE1790C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174" y="2663550"/>
            <a:ext cx="2224232" cy="2406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544F0-6A22-44F7-A43B-02985D1DDE6F}"/>
              </a:ext>
            </a:extLst>
          </p:cNvPr>
          <p:cNvSpPr txBox="1"/>
          <p:nvPr/>
        </p:nvSpPr>
        <p:spPr>
          <a:xfrm>
            <a:off x="7629236" y="5292436"/>
            <a:ext cx="3075709" cy="646331"/>
          </a:xfrm>
          <a:prstGeom prst="rect">
            <a:avLst/>
          </a:prstGeom>
          <a:noFill/>
          <a:ln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Cloud Essentials</a:t>
            </a:r>
          </a:p>
          <a:p>
            <a:pPr algn="ctr"/>
            <a:r>
              <a:rPr lang="en-US" dirty="0"/>
              <a:t> Quest Badge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58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/>
          </a:bodyPr>
          <a:lstStyle/>
          <a:p>
            <a:pPr marL="2511425" indent="-2511425" algn="r"/>
            <a:r>
              <a:rPr lang="en-US" sz="5400" u="sng" dirty="0"/>
              <a:t>Quest : Baseline: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2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Introductory Quest</a:t>
            </a:r>
          </a:p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5 Hands-on Lab Sessions</a:t>
            </a:r>
          </a:p>
        </p:txBody>
      </p:sp>
    </p:spTree>
    <p:extLst>
      <p:ext uri="{BB962C8B-B14F-4D97-AF65-F5344CB8AC3E}">
        <p14:creationId xmlns:p14="http://schemas.microsoft.com/office/powerpoint/2010/main" val="421810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96365"/>
            <a:ext cx="12192000" cy="5561635"/>
          </a:xfrm>
          <a:solidFill>
            <a:srgbClr val="0F3955"/>
          </a:solidFill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Comprehensive , Customizable Course Curriculum for amateurs or newbie in Tech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GCCF : A series of course comprising 4 parts : </a:t>
            </a:r>
          </a:p>
          <a:p>
            <a:pPr marL="342900" indent="10001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Cloud Computing Fundamentals</a:t>
            </a:r>
          </a:p>
          <a:p>
            <a:pPr marL="342900" indent="10001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Infrastructure in Google Cloud</a:t>
            </a:r>
          </a:p>
          <a:p>
            <a:pPr marL="342900" indent="10001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Networking &amp; Security in Google Cloud</a:t>
            </a:r>
          </a:p>
          <a:p>
            <a:pPr marL="342900" indent="10001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Data, ML and AI in Google Cloud</a:t>
            </a:r>
          </a:p>
          <a:p>
            <a:pPr marL="342900" indent="-342900" defTabSz="1231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Study Material, Reference Videos, Lab Sessions and Quizzes</a:t>
            </a:r>
          </a:p>
          <a:p>
            <a:pPr marL="342900" indent="-342900" defTabSz="1231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Digital Skill and Quest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259" y="-29198"/>
            <a:ext cx="6435524" cy="1325563"/>
          </a:xfrm>
        </p:spPr>
        <p:txBody>
          <a:bodyPr anchor="b"/>
          <a:lstStyle/>
          <a:p>
            <a:r>
              <a:rPr lang="en-US" dirty="0"/>
              <a:t>Introduction to Curriculum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431787" y="583155"/>
            <a:ext cx="4063472" cy="2704055"/>
          </a:xfrm>
          <a:ln w="28575">
            <a:solidFill>
              <a:schemeClr val="bg1"/>
            </a:solidFill>
          </a:ln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431788" y="3608005"/>
            <a:ext cx="4063472" cy="2710336"/>
          </a:xfrm>
          <a:ln w="38100">
            <a:solidFill>
              <a:srgbClr val="DFE3E9"/>
            </a:solidFill>
          </a:ln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/>
          </a:bodyPr>
          <a:lstStyle/>
          <a:p>
            <a:r>
              <a:rPr lang="en-US" dirty="0"/>
              <a:t>Quest: Baseline: Infrastructure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Quest 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Cloud Storage: Qwik Start - Cloud Console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Cloud IAM: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Cloud Monitoring: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Cloud Functions: Qwik Start- Console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Google Cloud Pub/Sub: Qwik Start- Console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Badges Earned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955"/>
                </a:solidFill>
              </a:rPr>
              <a:t>Baseline: Infrastructure Quest Badge is awarded after completion of all five labs.</a:t>
            </a:r>
            <a:endParaRPr lang="en-US" sz="1800" dirty="0">
              <a:solidFill>
                <a:srgbClr val="0F3955"/>
              </a:solidFill>
            </a:endParaRP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C4F20-56A2-4F8C-A34D-7CE1790C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645" t="-4659" r="-6475" b="-3862"/>
          <a:stretch/>
        </p:blipFill>
        <p:spPr>
          <a:xfrm>
            <a:off x="8174181" y="2724383"/>
            <a:ext cx="2336800" cy="24291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544F0-6A22-44F7-A43B-02985D1DDE6F}"/>
              </a:ext>
            </a:extLst>
          </p:cNvPr>
          <p:cNvSpPr txBox="1"/>
          <p:nvPr/>
        </p:nvSpPr>
        <p:spPr>
          <a:xfrm>
            <a:off x="7804726" y="5279560"/>
            <a:ext cx="3075709" cy="646331"/>
          </a:xfrm>
          <a:prstGeom prst="rect">
            <a:avLst/>
          </a:prstGeom>
          <a:noFill/>
          <a:ln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Baseline: Infrastructure</a:t>
            </a:r>
          </a:p>
          <a:p>
            <a:pPr algn="ctr"/>
            <a:r>
              <a:rPr lang="en-US" dirty="0"/>
              <a:t> Quest Badge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21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Quest : Networking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3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Fundamental Quest</a:t>
            </a:r>
          </a:p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6 Hands-on Lab Sessions</a:t>
            </a:r>
          </a:p>
        </p:txBody>
      </p:sp>
    </p:spTree>
    <p:extLst>
      <p:ext uri="{BB962C8B-B14F-4D97-AF65-F5344CB8AC3E}">
        <p14:creationId xmlns:p14="http://schemas.microsoft.com/office/powerpoint/2010/main" val="2856264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/>
          </a:bodyPr>
          <a:lstStyle/>
          <a:p>
            <a:r>
              <a:rPr lang="en-US" dirty="0"/>
              <a:t>Quest: Networking in Google Cloud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Quest 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User Authentication: Identity Aware Proxy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Multiple VPC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VPC Networks- Controlling Access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HTTP Load Balancer with Cloud Armor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Create an Internal Load Balancer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Google Cloud Packet Mirroring with Opensource ID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Badges Earned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3955"/>
                </a:solidFill>
              </a:rPr>
              <a:t>Networking in Google Cloud Quest Badge is awarded after completion of all labs.</a:t>
            </a: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C4F20-56A2-4F8C-A34D-7CE1790C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333" t="-6719" r="-5742" b="-5188"/>
          <a:stretch/>
        </p:blipFill>
        <p:spPr>
          <a:xfrm>
            <a:off x="8289635" y="2857004"/>
            <a:ext cx="2110510" cy="2283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544F0-6A22-44F7-A43B-02985D1DDE6F}"/>
              </a:ext>
            </a:extLst>
          </p:cNvPr>
          <p:cNvSpPr txBox="1"/>
          <p:nvPr/>
        </p:nvSpPr>
        <p:spPr>
          <a:xfrm>
            <a:off x="7804726" y="5279560"/>
            <a:ext cx="3075709" cy="646331"/>
          </a:xfrm>
          <a:prstGeom prst="rect">
            <a:avLst/>
          </a:prstGeom>
          <a:noFill/>
          <a:ln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Networking in Google Cloud </a:t>
            </a:r>
          </a:p>
          <a:p>
            <a:pPr algn="ctr"/>
            <a:r>
              <a:rPr lang="en-US" dirty="0"/>
              <a:t>Quest Badge</a:t>
            </a:r>
          </a:p>
        </p:txBody>
      </p:sp>
    </p:spTree>
    <p:extLst>
      <p:ext uri="{BB962C8B-B14F-4D97-AF65-F5344CB8AC3E}">
        <p14:creationId xmlns:p14="http://schemas.microsoft.com/office/powerpoint/2010/main" val="69985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Quest : Baseline: Data, ML and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4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Introductory  Quest</a:t>
            </a:r>
          </a:p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6 Hands-on Lab Sessions</a:t>
            </a:r>
          </a:p>
        </p:txBody>
      </p:sp>
    </p:spTree>
    <p:extLst>
      <p:ext uri="{BB962C8B-B14F-4D97-AF65-F5344CB8AC3E}">
        <p14:creationId xmlns:p14="http://schemas.microsoft.com/office/powerpoint/2010/main" val="2663066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/>
          </a:bodyPr>
          <a:lstStyle/>
          <a:p>
            <a:r>
              <a:rPr lang="en-US" dirty="0"/>
              <a:t>Quest: Baseline: Data, ML and AI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Quest 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AI Platform: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Dataprep</a:t>
            </a:r>
            <a:r>
              <a:rPr lang="en-IN" sz="2000" dirty="0"/>
              <a:t>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Dataflow: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Dataproc</a:t>
            </a:r>
            <a:r>
              <a:rPr lang="en-IN" sz="2000" dirty="0"/>
              <a:t>: Qwik Start – Console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Cloud Natural Language API: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Reinforcement Learning: Qwik Start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Badges Earned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3955"/>
                </a:solidFill>
              </a:rPr>
              <a:t>Baseline: Data, ML and AI Quest Badge is awarded after completion of this Quest.</a:t>
            </a: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C4F20-56A2-4F8C-A34D-7CE1790C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70" t="-3765" r="-3063" b="-3403"/>
          <a:stretch/>
        </p:blipFill>
        <p:spPr>
          <a:xfrm>
            <a:off x="8035637" y="2765293"/>
            <a:ext cx="2161309" cy="2292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544F0-6A22-44F7-A43B-02985D1DDE6F}"/>
              </a:ext>
            </a:extLst>
          </p:cNvPr>
          <p:cNvSpPr txBox="1"/>
          <p:nvPr/>
        </p:nvSpPr>
        <p:spPr>
          <a:xfrm>
            <a:off x="7578435" y="5279560"/>
            <a:ext cx="3075709" cy="646331"/>
          </a:xfrm>
          <a:prstGeom prst="rect">
            <a:avLst/>
          </a:prstGeom>
          <a:noFill/>
          <a:ln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Baseline: Data, ML and AI </a:t>
            </a:r>
          </a:p>
          <a:p>
            <a:pPr algn="ctr"/>
            <a:r>
              <a:rPr lang="en-US" dirty="0"/>
              <a:t>Quest Badge</a:t>
            </a:r>
          </a:p>
        </p:txBody>
      </p:sp>
    </p:spTree>
    <p:extLst>
      <p:ext uri="{BB962C8B-B14F-4D97-AF65-F5344CB8AC3E}">
        <p14:creationId xmlns:p14="http://schemas.microsoft.com/office/powerpoint/2010/main" val="2551578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Quest : Kubernetes in Google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5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423663" y="2685460"/>
            <a:ext cx="6405544" cy="236096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Advanced  Quest</a:t>
            </a:r>
          </a:p>
          <a:p>
            <a:pPr marL="268288" indent="-26828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5 Hands-on Lab Sessions</a:t>
            </a:r>
          </a:p>
        </p:txBody>
      </p:sp>
    </p:spTree>
    <p:extLst>
      <p:ext uri="{BB962C8B-B14F-4D97-AF65-F5344CB8AC3E}">
        <p14:creationId xmlns:p14="http://schemas.microsoft.com/office/powerpoint/2010/main" val="161434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1100290"/>
            <a:ext cx="4601027" cy="1395208"/>
          </a:xfrm>
        </p:spPr>
        <p:txBody>
          <a:bodyPr>
            <a:normAutofit/>
          </a:bodyPr>
          <a:lstStyle/>
          <a:p>
            <a:r>
              <a:rPr lang="en-US" dirty="0"/>
              <a:t>Quest: Kubernetes in Google Cloud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Quest 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Introduction to Docker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Kubernetes Engine: Qwik Start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Orchestrating the Cloud with Kubernetes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Managing Deployments Using Kubernetes Engine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Continuous Delivery with Jenkins in Kubernetes Engine</a:t>
            </a:r>
            <a:endParaRPr lang="en-US" sz="1600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5E497DE-B748-4B74-80FE-A19FA6DD1481}"/>
              </a:ext>
            </a:extLst>
          </p:cNvPr>
          <p:cNvSpPr txBox="1">
            <a:spLocks/>
          </p:cNvSpPr>
          <p:nvPr/>
        </p:nvSpPr>
        <p:spPr>
          <a:xfrm>
            <a:off x="6605286" y="1255274"/>
            <a:ext cx="4603884" cy="50876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55"/>
              </a:solidFill>
            </a:endParaRPr>
          </a:p>
        </p:txBody>
      </p:sp>
      <p:sp>
        <p:nvSpPr>
          <p:cNvPr id="34" name="Text Placeholder 65">
            <a:extLst>
              <a:ext uri="{FF2B5EF4-FFF2-40B4-BE49-F238E27FC236}">
                <a16:creationId xmlns:a16="http://schemas.microsoft.com/office/drawing/2014/main" id="{E4AC1144-858E-49D3-A211-39ED797E4B9D}"/>
              </a:ext>
            </a:extLst>
          </p:cNvPr>
          <p:cNvSpPr txBox="1">
            <a:spLocks/>
          </p:cNvSpPr>
          <p:nvPr/>
        </p:nvSpPr>
        <p:spPr>
          <a:xfrm>
            <a:off x="7342508" y="523399"/>
            <a:ext cx="4008437" cy="60288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solidFill>
                  <a:srgbClr val="0F3955"/>
                </a:solidFill>
              </a:rPr>
              <a:t>Badges Earned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2819D24-9B0C-4136-AA0A-2CF388C8798B}"/>
              </a:ext>
            </a:extLst>
          </p:cNvPr>
          <p:cNvSpPr txBox="1">
            <a:spLocks/>
          </p:cNvSpPr>
          <p:nvPr/>
        </p:nvSpPr>
        <p:spPr>
          <a:xfrm>
            <a:off x="6179126" y="1556718"/>
            <a:ext cx="5874329" cy="464731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F3955"/>
                </a:solidFill>
              </a:rPr>
              <a:t>Kubernetes in Google Cloud Quest Badge is awarded after completion of this Quest.</a:t>
            </a: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52EEB40B-C34F-43A5-840C-E9D11600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28108" y="20590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C4F20-56A2-4F8C-A34D-7CE1790C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983" t="-3108" r="-6838" b="-5919"/>
          <a:stretch/>
        </p:blipFill>
        <p:spPr>
          <a:xfrm>
            <a:off x="8100289" y="3029422"/>
            <a:ext cx="2041237" cy="2118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544F0-6A22-44F7-A43B-02985D1DDE6F}"/>
              </a:ext>
            </a:extLst>
          </p:cNvPr>
          <p:cNvSpPr txBox="1"/>
          <p:nvPr/>
        </p:nvSpPr>
        <p:spPr>
          <a:xfrm>
            <a:off x="7578435" y="5279560"/>
            <a:ext cx="3075709" cy="646331"/>
          </a:xfrm>
          <a:prstGeom prst="rect">
            <a:avLst/>
          </a:prstGeom>
          <a:noFill/>
          <a:ln>
            <a:solidFill>
              <a:srgbClr val="0F39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Kubernetes in Google Cloud </a:t>
            </a:r>
          </a:p>
          <a:p>
            <a:pPr algn="ctr"/>
            <a:r>
              <a:rPr lang="en-US" dirty="0"/>
              <a:t>Quest Badge</a:t>
            </a:r>
          </a:p>
        </p:txBody>
      </p:sp>
    </p:spTree>
    <p:extLst>
      <p:ext uri="{BB962C8B-B14F-4D97-AF65-F5344CB8AC3E}">
        <p14:creationId xmlns:p14="http://schemas.microsoft.com/office/powerpoint/2010/main" val="3157008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891FF1-DAE2-4706-9495-D199B2E405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6917" r="36917"/>
          <a:stretch>
            <a:fillRect/>
          </a:stretch>
        </p:blipFill>
        <p:spPr>
          <a:xfrm>
            <a:off x="0" y="-22225"/>
            <a:ext cx="4910138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79460-63D3-49C3-8BD8-35D8EA1A8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and Manage Cloud Resources Skill Badge</a:t>
            </a:r>
            <a:endParaRPr lang="en-IN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B73FC-24DD-4F18-9071-0B86C6614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 &amp; Secure Networks in Google Cloud Skill Badge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EDCEC-C872-4E79-B9AC-DBCB44574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Perform Foundational Infrastructure Tasks in Google Cloud Skill Badge</a:t>
            </a:r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EA5450-0923-4638-8ECB-86B390C9CF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Perform Foundation Data, ML and AI Tasks in Google Cloud Skill Badge</a:t>
            </a:r>
            <a:endParaRPr lang="en-IN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A287E6-65AD-4123-8F6A-648C88CC92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Google Cloud Essentials Quest Badge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A97629-9EC6-4ED6-8206-43938CFDDD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9FBCC3-92AB-4436-B23D-007F19C80C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FDD43E-3D0B-4236-B789-D1B7A2A691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B96661-401B-4BD2-BAD7-B6F65E16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4A49F-D108-472D-A13E-9066DF4580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E5A5AEF-38ED-42CC-AF2E-D9ED8F76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895" y="4378036"/>
            <a:ext cx="3699192" cy="1972741"/>
          </a:xfrm>
          <a:solidFill>
            <a:srgbClr val="DFE3E9"/>
          </a:solidFill>
        </p:spPr>
        <p:txBody>
          <a:bodyPr anchor="ctr"/>
          <a:lstStyle/>
          <a:p>
            <a:pPr algn="r"/>
            <a:r>
              <a:rPr lang="en-US" u="sng" dirty="0"/>
              <a:t>Skill &amp; Quest Badges </a:t>
            </a:r>
            <a:endParaRPr lang="en-IN" u="sn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9A7F4-8782-46D5-B643-7FF242533C9B}"/>
              </a:ext>
            </a:extLst>
          </p:cNvPr>
          <p:cNvSpPr/>
          <p:nvPr/>
        </p:nvSpPr>
        <p:spPr>
          <a:xfrm>
            <a:off x="92364" y="4378036"/>
            <a:ext cx="1057531" cy="197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86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891FF1-DAE2-4706-9495-D199B2E405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6917" r="36917"/>
          <a:stretch>
            <a:fillRect/>
          </a:stretch>
        </p:blipFill>
        <p:spPr>
          <a:xfrm>
            <a:off x="0" y="-22225"/>
            <a:ext cx="4910138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79460-63D3-49C3-8BD8-35D8EA1A8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5302702" cy="755650"/>
          </a:xfrm>
        </p:spPr>
        <p:txBody>
          <a:bodyPr>
            <a:normAutofit/>
          </a:bodyPr>
          <a:lstStyle/>
          <a:p>
            <a:r>
              <a:rPr lang="en-US" sz="2400" dirty="0"/>
              <a:t>Networking in Google Cloud Quest Badge</a:t>
            </a:r>
            <a:endParaRPr lang="en-IN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B73FC-24DD-4F18-9071-0B86C6614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Baseline: Infrastructure Quest Badge</a:t>
            </a:r>
            <a:endParaRPr lang="en-IN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EDCEC-C872-4E79-B9AC-DBCB44574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5186955" cy="755650"/>
          </a:xfrm>
        </p:spPr>
        <p:txBody>
          <a:bodyPr>
            <a:normAutofit/>
          </a:bodyPr>
          <a:lstStyle/>
          <a:p>
            <a:r>
              <a:rPr lang="en-US" sz="2400" dirty="0"/>
              <a:t>Baseline: Data, ML and AI Quest Badge</a:t>
            </a:r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EA5450-0923-4638-8ECB-86B390C9CF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5302702" cy="755650"/>
          </a:xfrm>
        </p:spPr>
        <p:txBody>
          <a:bodyPr>
            <a:normAutofit/>
          </a:bodyPr>
          <a:lstStyle/>
          <a:p>
            <a:r>
              <a:rPr lang="en-US" sz="2400" dirty="0"/>
              <a:t>Kubernetes in Google Cloud Quest Badge</a:t>
            </a:r>
            <a:endParaRPr lang="en-IN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A97629-9EC6-4ED6-8206-43938CFDDD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9FBCC3-92AB-4436-B23D-007F19C80C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FDD43E-3D0B-4236-B789-D1B7A2A691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B96661-401B-4BD2-BAD7-B6F65E16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E5A5AEF-38ED-42CC-AF2E-D9ED8F76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895" y="4378036"/>
            <a:ext cx="3699192" cy="1972741"/>
          </a:xfrm>
          <a:solidFill>
            <a:srgbClr val="DFE3E9"/>
          </a:solidFill>
        </p:spPr>
        <p:txBody>
          <a:bodyPr anchor="ctr"/>
          <a:lstStyle/>
          <a:p>
            <a:pPr algn="r"/>
            <a:r>
              <a:rPr lang="en-US" u="sng" dirty="0"/>
              <a:t>Skill &amp; Quest Badges </a:t>
            </a:r>
            <a:endParaRPr lang="en-IN" u="sn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9A7F4-8782-46D5-B643-7FF242533C9B}"/>
              </a:ext>
            </a:extLst>
          </p:cNvPr>
          <p:cNvSpPr/>
          <p:nvPr/>
        </p:nvSpPr>
        <p:spPr>
          <a:xfrm>
            <a:off x="92364" y="4378036"/>
            <a:ext cx="1057531" cy="197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511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471299-881A-434D-B77F-098B596689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ln w="57150"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4EB82-4FC7-4485-8205-9DB218916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8592" y="4247908"/>
            <a:ext cx="5513408" cy="1614075"/>
          </a:xfrm>
          <a:ln w="38100"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pPr algn="r"/>
            <a:r>
              <a:rPr lang="en-US" sz="4800" u="sng" dirty="0"/>
              <a:t>Conclusion </a:t>
            </a:r>
          </a:p>
          <a:p>
            <a:pPr algn="r"/>
            <a:r>
              <a:rPr lang="en-US" sz="4800" u="sng" dirty="0"/>
              <a:t>&amp;</a:t>
            </a:r>
          </a:p>
          <a:p>
            <a:pPr algn="r"/>
            <a:r>
              <a:rPr lang="en-US" sz="4800" u="sng" dirty="0"/>
              <a:t>Future Scope</a:t>
            </a:r>
            <a:endParaRPr lang="en-IN" sz="4800" u="sng" dirty="0"/>
          </a:p>
        </p:txBody>
      </p:sp>
    </p:spTree>
    <p:extLst>
      <p:ext uri="{BB962C8B-B14F-4D97-AF65-F5344CB8AC3E}">
        <p14:creationId xmlns:p14="http://schemas.microsoft.com/office/powerpoint/2010/main" val="154641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9" y="3263878"/>
            <a:ext cx="3416610" cy="1354421"/>
          </a:xfrm>
        </p:spPr>
        <p:txBody>
          <a:bodyPr/>
          <a:lstStyle/>
          <a:p>
            <a:r>
              <a:rPr lang="en-US" dirty="0"/>
              <a:t>Motivation 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6579" y="891319"/>
            <a:ext cx="3842793" cy="12114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Cloud is the Future!!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CD7FD-1EB4-4763-BD0D-335332F95C73}"/>
              </a:ext>
            </a:extLst>
          </p:cNvPr>
          <p:cNvSpPr/>
          <p:nvPr/>
        </p:nvSpPr>
        <p:spPr>
          <a:xfrm>
            <a:off x="8495515" y="223693"/>
            <a:ext cx="3557588" cy="6410614"/>
          </a:xfrm>
          <a:prstGeom prst="rect">
            <a:avLst/>
          </a:prstGeom>
          <a:solidFill>
            <a:srgbClr val="0F3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65FABF-9CA5-468A-B4FB-176E3AE8E8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6308" t="-15" r="44262" b="3666"/>
          <a:stretch/>
        </p:blipFill>
        <p:spPr>
          <a:xfrm>
            <a:off x="7512050" y="1006997"/>
            <a:ext cx="3557588" cy="50413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D6B20258-0D48-46FF-A95E-E780AD49B2FD}"/>
              </a:ext>
            </a:extLst>
          </p:cNvPr>
          <p:cNvSpPr txBox="1">
            <a:spLocks/>
          </p:cNvSpPr>
          <p:nvPr/>
        </p:nvSpPr>
        <p:spPr>
          <a:xfrm>
            <a:off x="3576579" y="2478345"/>
            <a:ext cx="3842793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Being Industry- Ready</a:t>
            </a:r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5B7E6073-5534-4DDC-A209-2AE91AF2D02E}"/>
              </a:ext>
            </a:extLst>
          </p:cNvPr>
          <p:cNvSpPr txBox="1">
            <a:spLocks/>
          </p:cNvSpPr>
          <p:nvPr/>
        </p:nvSpPr>
        <p:spPr>
          <a:xfrm>
            <a:off x="3576578" y="3609595"/>
            <a:ext cx="3842793" cy="135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Extracting Benefits For Our Very Own Self</a:t>
            </a:r>
          </a:p>
        </p:txBody>
      </p:sp>
    </p:spTree>
    <p:extLst>
      <p:ext uri="{BB962C8B-B14F-4D97-AF65-F5344CB8AC3E}">
        <p14:creationId xmlns:p14="http://schemas.microsoft.com/office/powerpoint/2010/main" val="410915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471299-881A-434D-B77F-098B596689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963" r="12963"/>
          <a:stretch/>
        </p:blipFill>
        <p:spPr>
          <a:xfrm>
            <a:off x="0" y="0"/>
            <a:ext cx="12192000" cy="6858000"/>
          </a:xfrm>
          <a:ln w="57150"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4EB82-4FC7-4485-8205-9DB218916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8592" y="4247908"/>
            <a:ext cx="5513408" cy="1614075"/>
          </a:xfrm>
          <a:ln w="38100"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 algn="r"/>
            <a:r>
              <a:rPr lang="en-US" u="sng" dirty="0"/>
              <a:t>Results </a:t>
            </a:r>
          </a:p>
          <a:p>
            <a:pPr algn="r"/>
            <a:r>
              <a:rPr lang="en-US" u="sng" dirty="0"/>
              <a:t>&amp;</a:t>
            </a:r>
          </a:p>
          <a:p>
            <a:pPr algn="r"/>
            <a:r>
              <a:rPr lang="en-US" u="sng" dirty="0"/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81001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9" y="3263878"/>
            <a:ext cx="3416610" cy="1354421"/>
          </a:xfrm>
        </p:spPr>
        <p:txBody>
          <a:bodyPr/>
          <a:lstStyle/>
          <a:p>
            <a:r>
              <a:rPr lang="en-US" dirty="0"/>
              <a:t>Contribution 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6579" y="891319"/>
            <a:ext cx="3842793" cy="1211426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Better and Innovative Approach in Understanding Tech Concepts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CD7FD-1EB4-4763-BD0D-335332F95C73}"/>
              </a:ext>
            </a:extLst>
          </p:cNvPr>
          <p:cNvSpPr/>
          <p:nvPr/>
        </p:nvSpPr>
        <p:spPr>
          <a:xfrm>
            <a:off x="8495515" y="223693"/>
            <a:ext cx="3557588" cy="6410614"/>
          </a:xfrm>
          <a:prstGeom prst="rect">
            <a:avLst/>
          </a:prstGeom>
          <a:solidFill>
            <a:srgbClr val="0F39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65FABF-9CA5-468A-B4FB-176E3AE8E8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31172" r="17526"/>
          <a:stretch/>
        </p:blipFill>
        <p:spPr>
          <a:xfrm>
            <a:off x="7512050" y="1006997"/>
            <a:ext cx="3557588" cy="50413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D6B20258-0D48-46FF-A95E-E780AD49B2FD}"/>
              </a:ext>
            </a:extLst>
          </p:cNvPr>
          <p:cNvSpPr txBox="1">
            <a:spLocks/>
          </p:cNvSpPr>
          <p:nvPr/>
        </p:nvSpPr>
        <p:spPr>
          <a:xfrm>
            <a:off x="3576579" y="2478345"/>
            <a:ext cx="3842793" cy="1131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Wider Perspective (while dealing with cyber issues and threats)</a:t>
            </a:r>
          </a:p>
        </p:txBody>
      </p:sp>
      <p:sp>
        <p:nvSpPr>
          <p:cNvPr id="23" name="Text Placeholder 35">
            <a:extLst>
              <a:ext uri="{FF2B5EF4-FFF2-40B4-BE49-F238E27FC236}">
                <a16:creationId xmlns:a16="http://schemas.microsoft.com/office/drawing/2014/main" id="{5B7E6073-5534-4DDC-A209-2AE91AF2D02E}"/>
              </a:ext>
            </a:extLst>
          </p:cNvPr>
          <p:cNvSpPr txBox="1">
            <a:spLocks/>
          </p:cNvSpPr>
          <p:nvPr/>
        </p:nvSpPr>
        <p:spPr>
          <a:xfrm>
            <a:off x="3576578" y="3609595"/>
            <a:ext cx="3842793" cy="135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Enhanced Field for Research and Projects</a:t>
            </a:r>
          </a:p>
        </p:txBody>
      </p:sp>
    </p:spTree>
    <p:extLst>
      <p:ext uri="{BB962C8B-B14F-4D97-AF65-F5344CB8AC3E}">
        <p14:creationId xmlns:p14="http://schemas.microsoft.com/office/powerpoint/2010/main" val="245101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34706" b="34706"/>
          <a:stretch/>
        </p:blipFill>
        <p:spPr>
          <a:xfrm>
            <a:off x="3430609" y="2792786"/>
            <a:ext cx="8761391" cy="4034563"/>
          </a:xfrm>
          <a:ln w="57150">
            <a:solidFill>
              <a:schemeClr val="bg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 Requisites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2389" y="993513"/>
            <a:ext cx="6121722" cy="641908"/>
          </a:xfrm>
        </p:spPr>
        <p:txBody>
          <a:bodyPr>
            <a:normAutofit/>
          </a:bodyPr>
          <a:lstStyle/>
          <a:p>
            <a:r>
              <a:rPr lang="en-US" sz="2800" dirty="0"/>
              <a:t>Functional Requirements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041722"/>
            <a:ext cx="6121722" cy="1434290"/>
          </a:xfrm>
        </p:spPr>
        <p:txBody>
          <a:bodyPr anchor="b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 IT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Competency in at least one language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0650932-DC4F-4ACA-9EBE-83A5A83F9B6B}"/>
              </a:ext>
            </a:extLst>
          </p:cNvPr>
          <p:cNvSpPr txBox="1">
            <a:spLocks/>
          </p:cNvSpPr>
          <p:nvPr/>
        </p:nvSpPr>
        <p:spPr>
          <a:xfrm>
            <a:off x="191625" y="3730216"/>
            <a:ext cx="2667322" cy="641908"/>
          </a:xfrm>
          <a:prstGeom prst="rect">
            <a:avLst/>
          </a:prstGeom>
        </p:spPr>
        <p:txBody>
          <a:bodyPr vert="horz" lIns="0" tIns="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Technical Requirements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DE4B16-496B-4156-A978-A54A3FAED3DF}"/>
              </a:ext>
            </a:extLst>
          </p:cNvPr>
          <p:cNvSpPr txBox="1">
            <a:spLocks/>
          </p:cNvSpPr>
          <p:nvPr/>
        </p:nvSpPr>
        <p:spPr>
          <a:xfrm>
            <a:off x="608314" y="4634952"/>
            <a:ext cx="2667322" cy="1434290"/>
          </a:xfrm>
          <a:prstGeom prst="rect">
            <a:avLst/>
          </a:prstGeom>
        </p:spPr>
        <p:txBody>
          <a:bodyPr vert="horz" lIns="0" tIns="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Personal Computer or Laptop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Stable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371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8058C7-4D85-4C20-833F-61C832F4E260}"/>
              </a:ext>
            </a:extLst>
          </p:cNvPr>
          <p:cNvSpPr/>
          <p:nvPr/>
        </p:nvSpPr>
        <p:spPr>
          <a:xfrm>
            <a:off x="3900668" y="0"/>
            <a:ext cx="4282633" cy="6853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55" y="316447"/>
            <a:ext cx="3686159" cy="1466055"/>
          </a:xfrm>
        </p:spPr>
        <p:txBody>
          <a:bodyPr>
            <a:normAutofit/>
          </a:bodyPr>
          <a:lstStyle/>
          <a:p>
            <a:r>
              <a:rPr lang="en-US" sz="4400" dirty="0"/>
              <a:t>Curriculum 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3055" y="1782502"/>
            <a:ext cx="3686025" cy="511920"/>
          </a:xfrm>
        </p:spPr>
        <p:txBody>
          <a:bodyPr>
            <a:normAutofit/>
          </a:bodyPr>
          <a:lstStyle/>
          <a:p>
            <a:r>
              <a:rPr lang="en-US" sz="2400" u="sng" dirty="0"/>
              <a:t>Modules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442258"/>
            <a:ext cx="3708400" cy="394696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So, What’s the Cloud Anyway?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Start with a Solid Platform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Use GCP to Build Your Apps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Where Do I Store This Stuff?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There’s an API for That!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You Can’t Secure the Cloud, Right?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 Helps to Network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Let Google Keep an Eye on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You have the Data, but What Are You Doing with It?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Let Machines Do the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5" y="1520190"/>
            <a:ext cx="9133531" cy="1512378"/>
          </a:xfrm>
        </p:spPr>
        <p:txBody>
          <a:bodyPr>
            <a:normAutofit fontScale="90000"/>
          </a:bodyPr>
          <a:lstStyle/>
          <a:p>
            <a:pPr marL="2511425" indent="-2511425" algn="r"/>
            <a:r>
              <a:rPr lang="en-US" sz="5400" u="sng" dirty="0"/>
              <a:t>GCCF : Cloud Computing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FB-B6CF-4387-96BC-F02092BCA7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608" y="3865944"/>
            <a:ext cx="1591659" cy="1912569"/>
          </a:xfrm>
          <a:solidFill>
            <a:schemeClr val="accent2">
              <a:lumMod val="90000"/>
              <a:lumOff val="10000"/>
            </a:schemeClr>
          </a:solidFill>
        </p:spPr>
        <p:txBody>
          <a:bodyPr anchor="ctr"/>
          <a:lstStyle/>
          <a:p>
            <a:r>
              <a:rPr lang="en-US" sz="12000" dirty="0"/>
              <a:t>1</a:t>
            </a:r>
            <a:endParaRPr lang="en-IN" sz="120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735834-FC7A-44A6-9FEB-2F36391A0DF6}"/>
              </a:ext>
            </a:extLst>
          </p:cNvPr>
          <p:cNvSpPr txBox="1">
            <a:spLocks/>
          </p:cNvSpPr>
          <p:nvPr/>
        </p:nvSpPr>
        <p:spPr>
          <a:xfrm>
            <a:off x="2708476" y="2840619"/>
            <a:ext cx="5578998" cy="2204880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01: So, What’s the Cloud Anyway? 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02: Start with a Solid Platform</a:t>
            </a:r>
          </a:p>
          <a:p>
            <a:pPr marL="2511425" indent="-2511425">
              <a:lnSpc>
                <a:spcPct val="200000"/>
              </a:lnSpc>
            </a:pPr>
            <a:r>
              <a:rPr lang="en-US" sz="2400" dirty="0"/>
              <a:t>Module 03: Use Google Cloud to Build Your Apps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01: So, What’s the Cloud Anyway?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b="1" u="sng" dirty="0"/>
              <a:t>Module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603884" cy="321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 Cloud Computing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and contrast physical, virtual. and cloud architectures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Infrastructure as a Service (IaaS), Platform as a Service (PaaS), and Software as a Service (SaaS)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Detail advantages to leveraging the cloud</a:t>
            </a:r>
            <a:endParaRPr lang="en-US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4F51C1-DD4A-4D10-8E63-78078352A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1390" t="14346" r="1057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6468</TotalTime>
  <Words>1792</Words>
  <Application>Microsoft Office PowerPoint</Application>
  <PresentationFormat>Widescreen</PresentationFormat>
  <Paragraphs>300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Wingdings</vt:lpstr>
      <vt:lpstr>Office Theme</vt:lpstr>
      <vt:lpstr>Google Cloud Computing Foundations</vt:lpstr>
      <vt:lpstr>Introduction </vt:lpstr>
      <vt:lpstr>Introduction to Curriculum</vt:lpstr>
      <vt:lpstr>Motivation  </vt:lpstr>
      <vt:lpstr>Contribution  </vt:lpstr>
      <vt:lpstr>Pre- Requisites </vt:lpstr>
      <vt:lpstr>Curriculum Content</vt:lpstr>
      <vt:lpstr>GCCF : Cloud Computing Fundamentals</vt:lpstr>
      <vt:lpstr>Module 01: So, What’s the Cloud Anyway?</vt:lpstr>
      <vt:lpstr>Module 02: Start with a Solid Platform</vt:lpstr>
      <vt:lpstr>Module 03: Use Google Cloud to Build Your Apps</vt:lpstr>
      <vt:lpstr>Badges Earned</vt:lpstr>
      <vt:lpstr>GCCF : Infrastructure in  Google Cloud</vt:lpstr>
      <vt:lpstr>Module 04: Where Do I Store This Stuff?</vt:lpstr>
      <vt:lpstr>Module 05: There’s an API for That!</vt:lpstr>
      <vt:lpstr>Module 06: You Can’t Secure the Cloud, Right?</vt:lpstr>
      <vt:lpstr>Badges Earned</vt:lpstr>
      <vt:lpstr>GCCF : Networking &amp; Security in  Google Cloud</vt:lpstr>
      <vt:lpstr>Module 07: It Helps to Network</vt:lpstr>
      <vt:lpstr>Module 08: Let Google Keep an Eye on Things </vt:lpstr>
      <vt:lpstr>Badges Earned</vt:lpstr>
      <vt:lpstr>GCCF : Data, ML and AI in  Google Cloud</vt:lpstr>
      <vt:lpstr>Module 09: You Have the Data, but What Are You Doing With It?</vt:lpstr>
      <vt:lpstr>Module 10: Let Machines Do the Work</vt:lpstr>
      <vt:lpstr>Badges Earned</vt:lpstr>
      <vt:lpstr>Curriculum Quests</vt:lpstr>
      <vt:lpstr>Quest : Google Cloud Essentials</vt:lpstr>
      <vt:lpstr>Quest: Google Cloud Essentials</vt:lpstr>
      <vt:lpstr>Quest : Baseline: Infrastructure</vt:lpstr>
      <vt:lpstr>Quest: Baseline: Infrastructure</vt:lpstr>
      <vt:lpstr>Quest : Networking in Google Cloud</vt:lpstr>
      <vt:lpstr>Quest: Networking in Google Cloud</vt:lpstr>
      <vt:lpstr>Quest : Baseline: Data, ML and AI</vt:lpstr>
      <vt:lpstr>Quest: Baseline: Data, ML and AI</vt:lpstr>
      <vt:lpstr>Quest : Kubernetes in Google Cloud</vt:lpstr>
      <vt:lpstr>Quest: Kubernetes in Google Cloud</vt:lpstr>
      <vt:lpstr>Skill &amp; Quest Badges </vt:lpstr>
      <vt:lpstr>Skill &amp; Quest Badges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Girija Rathore</dc:creator>
  <cp:lastModifiedBy>Girija Rathore</cp:lastModifiedBy>
  <cp:revision>45</cp:revision>
  <dcterms:created xsi:type="dcterms:W3CDTF">2021-05-12T20:18:45Z</dcterms:created>
  <dcterms:modified xsi:type="dcterms:W3CDTF">2021-06-11T18:34:13Z</dcterms:modified>
</cp:coreProperties>
</file>